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50629;&#47924;\&#9679;&#45436;&#47928;\&#9679;&#44428;&#50976;&#51652;&#44368;&#49688;&#45784;\NAFLD_Sarcopenia\Clinical_Gastroenterology_and_Hepatology\Fig1_Prevalence%20of%20LSMI%20according%20to%20Fatty%20liver%20grade%20by%20U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Prevalence (%)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Sheet1!$B$3:$H$3</c:f>
              <c:strCache>
                <c:ptCount val="6"/>
                <c:pt idx="0">
                  <c:v>Normal</c:v>
                </c:pt>
                <c:pt idx="1">
                  <c:v>Mild NAFLD</c:v>
                </c:pt>
                <c:pt idx="2">
                  <c:v>Mild to moderate NAFLD</c:v>
                </c:pt>
                <c:pt idx="3">
                  <c:v>Moderate NAFLD</c:v>
                </c:pt>
                <c:pt idx="4">
                  <c:v>Moderate to severe NAFLD</c:v>
                </c:pt>
                <c:pt idx="5">
                  <c:v>Severe NAFLD</c:v>
                </c:pt>
              </c:strCache>
            </c:strRef>
          </c:cat>
          <c:val>
            <c:numRef>
              <c:f>Sheet1!$B$5:$H$5</c:f>
              <c:numCache>
                <c:formatCode>0.0_);[Red]\(0.0\)</c:formatCode>
                <c:ptCount val="7"/>
                <c:pt idx="0">
                  <c:v>11.8</c:v>
                </c:pt>
                <c:pt idx="1">
                  <c:v>25.7</c:v>
                </c:pt>
                <c:pt idx="2">
                  <c:v>33.200000000000003</c:v>
                </c:pt>
                <c:pt idx="3">
                  <c:v>34</c:v>
                </c:pt>
                <c:pt idx="4">
                  <c:v>40.700000000000003</c:v>
                </c:pt>
                <c:pt idx="5">
                  <c:v>51.2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3F-4321-9ACE-6F33CF3DDE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65997199"/>
        <c:axId val="1765993039"/>
      </c:barChart>
      <c:catAx>
        <c:axId val="1765997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65993039"/>
        <c:crosses val="autoZero"/>
        <c:auto val="1"/>
        <c:lblAlgn val="ctr"/>
        <c:lblOffset val="100"/>
        <c:noMultiLvlLbl val="0"/>
      </c:catAx>
      <c:valAx>
        <c:axId val="1765993039"/>
        <c:scaling>
          <c:orientation val="minMax"/>
          <c:max val="6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1400" b="0" i="0" baseline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Prevalence </a:t>
                </a:r>
                <a:r>
                  <a:rPr lang="en-US" altLang="ko-KR" sz="1400" b="0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of LSMI (%)</a:t>
                </a:r>
                <a:endParaRPr lang="ko-KR" altLang="ko-KR" sz="14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65997199"/>
        <c:crosses val="autoZero"/>
        <c:crossBetween val="between"/>
      </c:valAx>
      <c:spPr>
        <a:noFill/>
        <a:ln>
          <a:solidFill>
            <a:schemeClr val="bg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242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82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81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758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337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272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73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03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71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66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76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760B-A652-4865-9110-1F73B3C907AE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1790F-E925-40E6-A009-F65CBCEE8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32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2195512" y="1588883"/>
            <a:ext cx="7800976" cy="3456986"/>
            <a:chOff x="2195512" y="1588883"/>
            <a:chExt cx="7800976" cy="3456986"/>
          </a:xfrm>
        </p:grpSpPr>
        <p:graphicFrame>
          <p:nvGraphicFramePr>
            <p:cNvPr id="3" name="차트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44574148"/>
                </p:ext>
              </p:extLst>
            </p:nvPr>
          </p:nvGraphicFramePr>
          <p:xfrm>
            <a:off x="2195512" y="1812131"/>
            <a:ext cx="7800976" cy="32337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0" name="그룹 9"/>
            <p:cNvGrpSpPr/>
            <p:nvPr/>
          </p:nvGrpSpPr>
          <p:grpSpPr>
            <a:xfrm>
              <a:off x="3400425" y="1588883"/>
              <a:ext cx="5004000" cy="2213916"/>
              <a:chOff x="3400425" y="1588883"/>
              <a:chExt cx="5004000" cy="2213916"/>
            </a:xfrm>
          </p:grpSpPr>
          <p:grpSp>
            <p:nvGrpSpPr>
              <p:cNvPr id="8" name="그룹 7"/>
              <p:cNvGrpSpPr/>
              <p:nvPr/>
            </p:nvGrpSpPr>
            <p:grpSpPr>
              <a:xfrm>
                <a:off x="3400425" y="1858799"/>
                <a:ext cx="5004000" cy="1944000"/>
                <a:chOff x="3400425" y="1858799"/>
                <a:chExt cx="5004000" cy="1944000"/>
              </a:xfrm>
            </p:grpSpPr>
            <p:cxnSp>
              <p:nvCxnSpPr>
                <p:cNvPr id="4" name="직선 연결선 3"/>
                <p:cNvCxnSpPr/>
                <p:nvPr/>
              </p:nvCxnSpPr>
              <p:spPr>
                <a:xfrm>
                  <a:off x="8400284" y="1868324"/>
                  <a:ext cx="0" cy="22219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직선 연결선 4"/>
                <p:cNvCxnSpPr/>
                <p:nvPr/>
              </p:nvCxnSpPr>
              <p:spPr>
                <a:xfrm>
                  <a:off x="3400425" y="1858799"/>
                  <a:ext cx="0" cy="19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직선 연결선 6"/>
                <p:cNvCxnSpPr/>
                <p:nvPr/>
              </p:nvCxnSpPr>
              <p:spPr>
                <a:xfrm>
                  <a:off x="3400425" y="1858799"/>
                  <a:ext cx="500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5734050" y="1588883"/>
                <a:ext cx="7239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5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&lt;0.001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직사각형 1"/>
          <p:cNvSpPr/>
          <p:nvPr/>
        </p:nvSpPr>
        <p:spPr>
          <a:xfrm>
            <a:off x="2347545" y="5038284"/>
            <a:ext cx="764894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Figure A2</a:t>
            </a:r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. Prevalence of </a:t>
            </a:r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LSMI </a:t>
            </a:r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according to the grade of </a:t>
            </a:r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NAFLD </a:t>
            </a:r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measured by abdominal ultrasonography in 2016–2019 Gangnam Severance Hospital Check-up</a:t>
            </a:r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Abbreviations: LSMI, low skeletal muscle mass index; NAFLD, non-alcoholic fatty liver disease.</a:t>
            </a:r>
          </a:p>
        </p:txBody>
      </p:sp>
    </p:spTree>
    <p:extLst>
      <p:ext uri="{BB962C8B-B14F-4D97-AF65-F5344CB8AC3E}">
        <p14:creationId xmlns:p14="http://schemas.microsoft.com/office/powerpoint/2010/main" val="1015609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47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이준혁(강남)가정의학과)</dc:creator>
  <cp:lastModifiedBy>이준혁(강남)가정의학과)</cp:lastModifiedBy>
  <cp:revision>27</cp:revision>
  <dcterms:created xsi:type="dcterms:W3CDTF">2020-05-22T13:04:05Z</dcterms:created>
  <dcterms:modified xsi:type="dcterms:W3CDTF">2020-11-06T11:08:52Z</dcterms:modified>
</cp:coreProperties>
</file>